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6"/>
  </p:notesMasterIdLst>
  <p:sldIdLst>
    <p:sldId id="256" r:id="rId2"/>
    <p:sldId id="259" r:id="rId3"/>
    <p:sldId id="284" r:id="rId4"/>
    <p:sldId id="376" r:id="rId5"/>
    <p:sldId id="377" r:id="rId6"/>
    <p:sldId id="378" r:id="rId7"/>
    <p:sldId id="379" r:id="rId8"/>
    <p:sldId id="380" r:id="rId9"/>
    <p:sldId id="381" r:id="rId10"/>
    <p:sldId id="382" r:id="rId11"/>
    <p:sldId id="383" r:id="rId12"/>
    <p:sldId id="384" r:id="rId13"/>
    <p:sldId id="385" r:id="rId14"/>
    <p:sldId id="386" r:id="rId15"/>
    <p:sldId id="387" r:id="rId16"/>
    <p:sldId id="388" r:id="rId17"/>
    <p:sldId id="389" r:id="rId18"/>
    <p:sldId id="390" r:id="rId19"/>
    <p:sldId id="391" r:id="rId20"/>
    <p:sldId id="392" r:id="rId21"/>
    <p:sldId id="393" r:id="rId22"/>
    <p:sldId id="394" r:id="rId23"/>
    <p:sldId id="395" r:id="rId24"/>
    <p:sldId id="396" r:id="rId25"/>
    <p:sldId id="397" r:id="rId26"/>
    <p:sldId id="398" r:id="rId27"/>
    <p:sldId id="399" r:id="rId28"/>
    <p:sldId id="400" r:id="rId29"/>
    <p:sldId id="401" r:id="rId30"/>
    <p:sldId id="402" r:id="rId31"/>
    <p:sldId id="403" r:id="rId32"/>
    <p:sldId id="404" r:id="rId33"/>
    <p:sldId id="405" r:id="rId34"/>
    <p:sldId id="406" r:id="rId35"/>
  </p:sldIdLst>
  <p:sldSz cx="9144000" cy="5143500" type="screen16x9"/>
  <p:notesSz cx="6858000" cy="9144000"/>
  <p:embeddedFontLst>
    <p:embeddedFont>
      <p:font typeface="Roboto Condensed" panose="020B0604020202020204" charset="0"/>
      <p:regular r:id="rId37"/>
      <p:bold r:id="rId38"/>
      <p:italic r:id="rId39"/>
      <p:boldItalic r:id="rId40"/>
    </p:embeddedFont>
    <p:embeddedFont>
      <p:font typeface="Roboto Condensed Light" panose="020B0604020202020204" charset="0"/>
      <p:regular r:id="rId41"/>
      <p:bold r:id="rId42"/>
      <p:italic r:id="rId43"/>
      <p:boldItalic r:id="rId44"/>
    </p:embeddedFont>
    <p:embeddedFont>
      <p:font typeface="Arvo" panose="020B0604020202020204" charset="0"/>
      <p:regular r:id="rId45"/>
      <p:bold r:id="rId46"/>
      <p:italic r:id="rId47"/>
      <p:boldItalic r:id="rId4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3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6.fntdata"/><Relationship Id="rId47" Type="http://schemas.openxmlformats.org/officeDocument/2006/relationships/font" Target="fonts/font11.fntdata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1.fntdata"/><Relationship Id="rId40" Type="http://schemas.openxmlformats.org/officeDocument/2006/relationships/font" Target="fonts/font4.fntdata"/><Relationship Id="rId45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8.fntdata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7.fntdata"/><Relationship Id="rId48" Type="http://schemas.openxmlformats.org/officeDocument/2006/relationships/font" Target="fonts/font12.fntdata"/><Relationship Id="rId8" Type="http://schemas.openxmlformats.org/officeDocument/2006/relationships/slide" Target="slides/slide7.xml"/><Relationship Id="rId51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2.fntdata"/><Relationship Id="rId46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8806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70608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354017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FCDD6BAC-CCD5-4E98-95CD-357AD7155BD4}" type="slidenum">
              <a:rPr lang="en-US" smtClean="0"/>
              <a:t>‹Nº›</a:t>
            </a:fld>
            <a:endParaRPr lang="en-US"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3" y="4472724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1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8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50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Tecnolog</a:t>
            </a:r>
            <a:r>
              <a:rPr lang="es-MX" dirty="0" err="1"/>
              <a:t>ías</a:t>
            </a:r>
            <a:r>
              <a:rPr lang="es-MX" dirty="0"/>
              <a:t> de la Información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800" dirty="0" err="1"/>
              <a:t>Ruteo</a:t>
            </a:r>
            <a:r>
              <a:rPr lang="en-US" sz="2800" dirty="0"/>
              <a:t> </a:t>
            </a:r>
            <a:r>
              <a:rPr lang="en-US" sz="2800" dirty="0" err="1"/>
              <a:t>inteligente</a:t>
            </a:r>
            <a:r>
              <a:rPr lang="en-US" sz="2800" dirty="0"/>
              <a:t>:</a:t>
            </a:r>
          </a:p>
          <a:p>
            <a:pPr lvl="2"/>
            <a:r>
              <a:rPr lang="en-US" sz="2000" dirty="0" err="1"/>
              <a:t>Basados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los</a:t>
            </a:r>
            <a:r>
              <a:rPr lang="en-US" sz="2000" dirty="0"/>
              <a:t> </a:t>
            </a:r>
            <a:r>
              <a:rPr lang="en-US" sz="2000" dirty="0" err="1"/>
              <a:t>eventos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la </a:t>
            </a:r>
            <a:r>
              <a:rPr lang="en-US" sz="2000" dirty="0" err="1"/>
              <a:t>predicción</a:t>
            </a:r>
            <a:r>
              <a:rPr lang="en-US" sz="2000" dirty="0"/>
              <a:t>, </a:t>
            </a:r>
            <a:r>
              <a:rPr lang="en-US" sz="2000" dirty="0" err="1"/>
              <a:t>hacer</a:t>
            </a:r>
            <a:r>
              <a:rPr lang="en-US" sz="2000" dirty="0"/>
              <a:t> </a:t>
            </a:r>
            <a:r>
              <a:rPr lang="en-US" sz="2000" dirty="0" err="1"/>
              <a:t>ruteos</a:t>
            </a:r>
            <a:r>
              <a:rPr lang="en-US" sz="2000" dirty="0"/>
              <a:t> </a:t>
            </a:r>
            <a:r>
              <a:rPr lang="en-US" sz="2000" dirty="0" err="1"/>
              <a:t>inteligentes</a:t>
            </a:r>
            <a:r>
              <a:rPr lang="en-US" sz="2000" dirty="0"/>
              <a:t>.</a:t>
            </a:r>
          </a:p>
          <a:p>
            <a:pPr lvl="2"/>
            <a:r>
              <a:rPr lang="en-US" sz="2000" dirty="0"/>
              <a:t>Dado que el </a:t>
            </a:r>
            <a:r>
              <a:rPr lang="en-US" sz="2000" dirty="0" err="1"/>
              <a:t>evento</a:t>
            </a:r>
            <a:r>
              <a:rPr lang="en-US" sz="2000" dirty="0"/>
              <a:t> A </a:t>
            </a:r>
            <a:r>
              <a:rPr lang="en-US" sz="2000" dirty="0" err="1"/>
              <a:t>va</a:t>
            </a:r>
            <a:r>
              <a:rPr lang="en-US" sz="2000" dirty="0"/>
              <a:t> a </a:t>
            </a:r>
            <a:r>
              <a:rPr lang="en-US" sz="2000" dirty="0" err="1"/>
              <a:t>pasar</a:t>
            </a:r>
            <a:r>
              <a:rPr lang="en-US" sz="2000" dirty="0"/>
              <a:t>, la </a:t>
            </a:r>
            <a:r>
              <a:rPr lang="en-US" sz="2000" dirty="0" err="1"/>
              <a:t>probabilidad</a:t>
            </a:r>
            <a:r>
              <a:rPr lang="en-US" sz="2000" dirty="0"/>
              <a:t> de que B </a:t>
            </a:r>
            <a:r>
              <a:rPr lang="en-US" sz="2000" dirty="0" err="1"/>
              <a:t>pase</a:t>
            </a:r>
            <a:r>
              <a:rPr lang="en-US" sz="2000" dirty="0"/>
              <a:t> </a:t>
            </a:r>
            <a:r>
              <a:rPr lang="en-US" sz="2000" dirty="0" err="1"/>
              <a:t>cruza</a:t>
            </a:r>
            <a:r>
              <a:rPr lang="en-US" sz="2000" dirty="0"/>
              <a:t> el </a:t>
            </a:r>
            <a:r>
              <a:rPr lang="en-US" sz="2000" dirty="0" err="1"/>
              <a:t>límite</a:t>
            </a:r>
            <a:r>
              <a:rPr lang="en-US" sz="2000" dirty="0"/>
              <a:t> </a:t>
            </a:r>
            <a:r>
              <a:rPr lang="en-US" sz="2000" dirty="0" err="1"/>
              <a:t>permitido</a:t>
            </a:r>
            <a:r>
              <a:rPr lang="en-US" sz="2000" dirty="0"/>
              <a:t>.</a:t>
            </a:r>
            <a:endParaRPr lang="en-US" sz="3600" dirty="0"/>
          </a:p>
          <a:p>
            <a:endParaRPr lang="es-MX" sz="4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51816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E047-FB86-4161-BC04-3E37A0A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65B19-25AA-4520-8943-14936C814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Lluvia de ideas:</a:t>
            </a:r>
          </a:p>
          <a:p>
            <a:pPr lvl="1"/>
            <a:r>
              <a:rPr lang="es-MX" sz="2000" dirty="0"/>
              <a:t>Que otros problemas tienen las telecomunicaciones</a:t>
            </a:r>
            <a:r>
              <a:rPr lang="es-MX" sz="2000" dirty="0" smtClean="0"/>
              <a:t>?</a:t>
            </a:r>
            <a:endParaRPr lang="es-MX" sz="2000" dirty="0"/>
          </a:p>
          <a:p>
            <a:pPr lvl="1"/>
            <a:r>
              <a:rPr lang="es-MX" sz="2000" dirty="0"/>
              <a:t>Que tipo de servicio creen que le podrían proporcionar a Telmex o ATT?</a:t>
            </a:r>
          </a:p>
          <a:p>
            <a:pPr lvl="2"/>
            <a:r>
              <a:rPr lang="es-MX" sz="2000" dirty="0"/>
              <a:t>Que lo hace único del merado mexicano</a:t>
            </a:r>
            <a:r>
              <a:rPr lang="es-MX" sz="2000" dirty="0" smtClean="0"/>
              <a:t>?</a:t>
            </a:r>
            <a:endParaRPr lang="es-MX" sz="2000" dirty="0"/>
          </a:p>
          <a:p>
            <a:pPr lvl="1"/>
            <a:r>
              <a:rPr lang="es-MX" sz="2000" dirty="0"/>
              <a:t>Como cuantificarían el valor de ese servicio?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8270477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Ciencia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Datos</a:t>
            </a:r>
            <a:r>
              <a:rPr lang="en-US" dirty="0">
                <a:solidFill>
                  <a:schemeClr val="tx1"/>
                </a:solidFill>
              </a:rPr>
              <a:t> en el Mercado de </a:t>
            </a:r>
            <a:r>
              <a:rPr lang="en-US" dirty="0" err="1">
                <a:solidFill>
                  <a:schemeClr val="tx1"/>
                </a:solidFill>
              </a:rPr>
              <a:t>Servicios</a:t>
            </a:r>
            <a:r>
              <a:rPr lang="en-US" dirty="0">
                <a:solidFill>
                  <a:schemeClr val="tx1"/>
                </a:solidFill>
              </a:rPr>
              <a:t> -IT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rcRect t="14426" b="14426"/>
          <a:stretch>
            <a:fillRect/>
          </a:stretch>
        </p:blipFill>
        <p:spPr>
          <a:xfrm>
            <a:off x="1104900" y="1158875"/>
            <a:ext cx="6375400" cy="3271044"/>
          </a:xfrm>
        </p:spPr>
      </p:pic>
    </p:spTree>
    <p:extLst>
      <p:ext uri="{BB962C8B-B14F-4D97-AF65-F5344CB8AC3E}">
        <p14:creationId xmlns:p14="http://schemas.microsoft.com/office/powerpoint/2010/main" val="26710816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100" dirty="0" err="1"/>
              <a:t>Cuanto</a:t>
            </a:r>
            <a:r>
              <a:rPr lang="en-US" sz="2100" dirty="0"/>
              <a:t> </a:t>
            </a:r>
            <a:r>
              <a:rPr lang="en-US" sz="2100" dirty="0" err="1"/>
              <a:t>creen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le </a:t>
            </a:r>
            <a:r>
              <a:rPr lang="en-US" sz="2100" dirty="0" err="1"/>
              <a:t>cueste</a:t>
            </a:r>
            <a:r>
              <a:rPr lang="en-US" sz="2100" dirty="0"/>
              <a:t> a Amazon </a:t>
            </a:r>
            <a:r>
              <a:rPr lang="en-US" sz="2100" dirty="0" err="1"/>
              <a:t>que</a:t>
            </a:r>
            <a:r>
              <a:rPr lang="en-US" sz="2100" dirty="0"/>
              <a:t> un </a:t>
            </a:r>
            <a:r>
              <a:rPr lang="en-US" sz="2100" dirty="0" err="1"/>
              <a:t>servidor</a:t>
            </a:r>
            <a:r>
              <a:rPr lang="en-US" sz="2100" dirty="0"/>
              <a:t> no </a:t>
            </a:r>
            <a:r>
              <a:rPr lang="en-US" sz="2100" dirty="0" err="1"/>
              <a:t>funcione</a:t>
            </a:r>
            <a:endParaRPr lang="en-US" sz="2100" dirty="0"/>
          </a:p>
          <a:p>
            <a:endParaRPr lang="en-US" sz="2100" dirty="0"/>
          </a:p>
          <a:p>
            <a:r>
              <a:rPr lang="en-US" sz="2100" dirty="0"/>
              <a:t>Si el SAT </a:t>
            </a:r>
            <a:r>
              <a:rPr lang="en-US" sz="2100" dirty="0" err="1"/>
              <a:t>tiene</a:t>
            </a:r>
            <a:r>
              <a:rPr lang="en-US" sz="2100" dirty="0"/>
              <a:t> </a:t>
            </a:r>
            <a:r>
              <a:rPr lang="en-US" sz="2100" dirty="0" err="1"/>
              <a:t>problemas</a:t>
            </a:r>
            <a:r>
              <a:rPr lang="en-US" sz="2100" dirty="0"/>
              <a:t> con la red en </a:t>
            </a:r>
            <a:r>
              <a:rPr lang="en-US" sz="2100" dirty="0" err="1"/>
              <a:t>Marzo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creen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pase</a:t>
            </a:r>
            <a:r>
              <a:rPr lang="en-US" sz="2100" dirty="0"/>
              <a:t>?</a:t>
            </a:r>
          </a:p>
          <a:p>
            <a:endParaRPr lang="en-US" sz="2100" dirty="0"/>
          </a:p>
          <a:p>
            <a:r>
              <a:rPr lang="en-US" sz="2100" dirty="0"/>
              <a:t>ITOA </a:t>
            </a:r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sorprendentemente</a:t>
            </a:r>
            <a:r>
              <a:rPr lang="en-US" sz="2100" dirty="0"/>
              <a:t> </a:t>
            </a:r>
            <a:r>
              <a:rPr lang="en-US" sz="2100" dirty="0" err="1"/>
              <a:t>dificil</a:t>
            </a:r>
            <a:r>
              <a:rPr lang="en-US" sz="2100" dirty="0"/>
              <a:t> de </a:t>
            </a:r>
            <a:r>
              <a:rPr lang="en-US" sz="2100" dirty="0" err="1"/>
              <a:t>implementar</a:t>
            </a:r>
            <a:r>
              <a:rPr lang="en-US" sz="2100" dirty="0"/>
              <a:t>:</a:t>
            </a:r>
          </a:p>
          <a:p>
            <a:pPr lvl="1"/>
            <a:r>
              <a:rPr lang="en-US" sz="1800" dirty="0" err="1"/>
              <a:t>Analiticos</a:t>
            </a:r>
            <a:r>
              <a:rPr lang="en-US" sz="1800" dirty="0"/>
              <a:t> + TI </a:t>
            </a:r>
            <a:r>
              <a:rPr lang="en-US" sz="1800" dirty="0" err="1"/>
              <a:t>tradicional</a:t>
            </a:r>
            <a:r>
              <a:rPr lang="en-US" sz="1800" dirty="0"/>
              <a:t> = </a:t>
            </a:r>
            <a:r>
              <a:rPr lang="en-US" sz="1800" dirty="0" err="1"/>
              <a:t>Desastre</a:t>
            </a:r>
            <a:r>
              <a:rPr lang="en-US" sz="1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4092522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 descr="Screen Shot 2017-12-03 at 11.55.3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017" y="1530719"/>
            <a:ext cx="3865085" cy="310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4808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412005-8428-40FB-B62A-DDDE70C3F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770" y="1534212"/>
            <a:ext cx="4230369" cy="288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54860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DA336-3618-4A8E-833C-BD68E3E47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62E58-C28D-48A1-AACE-184F9FC642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Netflix</a:t>
            </a:r>
            <a:r>
              <a:rPr lang="es-MX" sz="2000" dirty="0"/>
              <a:t>:</a:t>
            </a:r>
          </a:p>
          <a:p>
            <a:pPr lvl="1"/>
            <a:r>
              <a:rPr lang="es-MX" sz="2000" dirty="0"/>
              <a:t>Filtros Colaborativos</a:t>
            </a:r>
          </a:p>
          <a:p>
            <a:pPr lvl="1"/>
            <a:r>
              <a:rPr lang="es-MX" sz="2000" dirty="0"/>
              <a:t>Motores de Recomendación</a:t>
            </a:r>
          </a:p>
          <a:p>
            <a:pPr lvl="1"/>
            <a:r>
              <a:rPr lang="es-MX" sz="2000" dirty="0"/>
              <a:t>Perfilamiento de clientes.</a:t>
            </a:r>
          </a:p>
          <a:p>
            <a:r>
              <a:rPr lang="es-MX" sz="2000" dirty="0"/>
              <a:t>Hollywood/Música:</a:t>
            </a:r>
          </a:p>
          <a:p>
            <a:pPr lvl="1"/>
            <a:r>
              <a:rPr lang="es-MX" sz="2000" dirty="0"/>
              <a:t>Perfilamiento de clientes</a:t>
            </a:r>
          </a:p>
          <a:p>
            <a:pPr lvl="1"/>
            <a:r>
              <a:rPr lang="es-MX" sz="2000" dirty="0"/>
              <a:t>Análisis de sentimientos</a:t>
            </a:r>
          </a:p>
          <a:p>
            <a:pPr lvl="1"/>
            <a:r>
              <a:rPr lang="es-MX" sz="2000" dirty="0"/>
              <a:t>Regresiones de ganancia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549560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AAC69-D708-46AD-B642-04DA00E35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27C39-603B-4C36-B641-A8A42C433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Televisa?</a:t>
            </a:r>
          </a:p>
          <a:p>
            <a:endParaRPr lang="es-MX" sz="1800" dirty="0"/>
          </a:p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la </a:t>
            </a:r>
            <a:r>
              <a:rPr lang="es-MX" sz="1800" dirty="0" err="1"/>
              <a:t>LigaMx</a:t>
            </a:r>
            <a:endParaRPr lang="es-MX" sz="1800" dirty="0"/>
          </a:p>
          <a:p>
            <a:endParaRPr lang="es-MX" sz="1800" dirty="0"/>
          </a:p>
          <a:p>
            <a:r>
              <a:rPr lang="es-MX" sz="1800" dirty="0"/>
              <a:t>Cuales son los elementos de un hit?</a:t>
            </a:r>
          </a:p>
          <a:p>
            <a:pPr lvl="1"/>
            <a:r>
              <a:rPr lang="es-MX" sz="1800" dirty="0" err="1"/>
              <a:t>Avengers</a:t>
            </a:r>
            <a:endParaRPr lang="es-MX" sz="1800" dirty="0"/>
          </a:p>
          <a:p>
            <a:pPr lvl="1"/>
            <a:r>
              <a:rPr lang="es-MX" sz="1800" dirty="0" err="1"/>
              <a:t>Star</a:t>
            </a:r>
            <a:r>
              <a:rPr lang="es-MX" sz="1800" dirty="0"/>
              <a:t> </a:t>
            </a:r>
            <a:r>
              <a:rPr lang="es-MX" sz="1800" dirty="0" err="1"/>
              <a:t>Wars</a:t>
            </a:r>
            <a:endParaRPr lang="es-MX" sz="1800" dirty="0"/>
          </a:p>
          <a:p>
            <a:pPr lvl="1"/>
            <a:r>
              <a:rPr lang="es-MX" sz="1800" dirty="0"/>
              <a:t>Pixar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480006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2FD4BF-1057-4835-8EF9-E5BE65DFA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183" y="609600"/>
            <a:ext cx="6136467" cy="39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17606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28662-C840-4830-8737-76F507B3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730CA-17AC-428A-BC2F-46E48AEDA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Rutas automatizadas:</a:t>
            </a:r>
          </a:p>
          <a:p>
            <a:pPr lvl="1"/>
            <a:r>
              <a:rPr lang="es-MX" sz="1800" dirty="0"/>
              <a:t>Perfilamiento de clientes</a:t>
            </a:r>
          </a:p>
          <a:p>
            <a:pPr lvl="1"/>
            <a:r>
              <a:rPr lang="es-MX" sz="1800" dirty="0"/>
              <a:t>Análisis de redes de comunicación.</a:t>
            </a:r>
          </a:p>
          <a:p>
            <a:pPr lvl="1"/>
            <a:endParaRPr lang="en-US" sz="1800" dirty="0"/>
          </a:p>
          <a:p>
            <a:pPr lvl="2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9680946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Por que todos queremos saber como se va a calificar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T</a:t>
            </a:r>
            <a:r>
              <a:rPr lang="en-US" sz="1600" dirty="0" err="1"/>
              <a:t>ráfico</a:t>
            </a:r>
            <a:r>
              <a:rPr lang="en-US" sz="1600" dirty="0"/>
              <a:t> </a:t>
            </a:r>
            <a:r>
              <a:rPr lang="en-US" sz="1600" dirty="0" err="1"/>
              <a:t>Dinámico</a:t>
            </a:r>
            <a:endParaRPr lang="es-MX" sz="1600" dirty="0"/>
          </a:p>
          <a:p>
            <a:pPr lvl="1"/>
            <a:r>
              <a:rPr lang="es-MX" sz="1600" dirty="0" err="1"/>
              <a:t>Waze</a:t>
            </a:r>
            <a:r>
              <a:rPr lang="en-US" sz="1600" dirty="0"/>
              <a:t>, Google Maps</a:t>
            </a:r>
            <a:r>
              <a:rPr lang="es-MX" sz="1600" dirty="0"/>
              <a:t>, </a:t>
            </a:r>
            <a:r>
              <a:rPr lang="es-MX" sz="1600" dirty="0" err="1"/>
              <a:t>etc</a:t>
            </a:r>
            <a:endParaRPr lang="es-MX" sz="1600" dirty="0"/>
          </a:p>
          <a:p>
            <a:pPr lvl="1"/>
            <a:r>
              <a:rPr lang="es-MX" sz="1600" dirty="0"/>
              <a:t>“</a:t>
            </a:r>
            <a:r>
              <a:rPr lang="es-MX" sz="1600" dirty="0" err="1"/>
              <a:t>Event</a:t>
            </a:r>
            <a:r>
              <a:rPr lang="es-MX" sz="1600" dirty="0"/>
              <a:t> </a:t>
            </a:r>
            <a:r>
              <a:rPr lang="es-MX" sz="1600" dirty="0" err="1"/>
              <a:t>based</a:t>
            </a:r>
            <a:r>
              <a:rPr lang="es-MX" sz="1600" dirty="0"/>
              <a:t> </a:t>
            </a:r>
            <a:r>
              <a:rPr lang="es-MX" sz="1600" dirty="0" err="1"/>
              <a:t>traffic</a:t>
            </a:r>
            <a:r>
              <a:rPr lang="es-MX" sz="1600" dirty="0"/>
              <a:t>”</a:t>
            </a:r>
          </a:p>
          <a:p>
            <a:pPr lvl="2"/>
            <a:r>
              <a:rPr lang="es-MX" sz="1600" dirty="0"/>
              <a:t>Basados en el historial de tráfico se puede predecir cuando se va a hacer un embotellamiento</a:t>
            </a:r>
          </a:p>
          <a:p>
            <a:pPr lvl="2"/>
            <a:r>
              <a:rPr lang="es-MX" sz="1600" dirty="0"/>
              <a:t>Basados en el historial, se pueden planear los eventos y las nuevas construcciones.</a:t>
            </a:r>
          </a:p>
          <a:p>
            <a:endParaRPr lang="es-MX" sz="3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675237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021322-39F7-4E5F-BFCE-412EF9A60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421" y="1016000"/>
            <a:ext cx="5572125" cy="332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7270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B7B0-51C3-46EA-98EE-33176A4AA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A9AE8-8170-4939-87C0-B0DFE524EA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Cuales son los principales obstáculos para usar Data </a:t>
            </a:r>
            <a:r>
              <a:rPr lang="es-MX" dirty="0" err="1"/>
              <a:t>Science</a:t>
            </a:r>
            <a:r>
              <a:rPr lang="es-MX" dirty="0"/>
              <a:t> en la CDMX?</a:t>
            </a:r>
          </a:p>
          <a:p>
            <a:pPr marL="76200" indent="0">
              <a:buNone/>
            </a:pPr>
            <a:endParaRPr lang="es-MX" dirty="0"/>
          </a:p>
          <a:p>
            <a:r>
              <a:rPr lang="es-MX" dirty="0"/>
              <a:t>Como lo resolverían?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Vale la pena, o empezamos desde cero?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79133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A9C06-159B-438A-877D-44F8E8A5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FF5E38-2CBD-4592-8C6C-972BEDC4E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090" y="1327350"/>
            <a:ext cx="4800106" cy="309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49638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78DC-5862-43BC-8E68-ACBAA6501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6B217-CC73-43FB-9E06-A7151CD63E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- Qué vas a construir?:</a:t>
            </a:r>
          </a:p>
          <a:p>
            <a:pPr lvl="1"/>
            <a:r>
              <a:rPr lang="es-MX" sz="1800" dirty="0"/>
              <a:t>Ford tiene una de las líneas de ensamblado mas complejas del mundo.</a:t>
            </a:r>
          </a:p>
          <a:p>
            <a:pPr lvl="1"/>
            <a:r>
              <a:rPr lang="es-MX" sz="1800" dirty="0"/>
              <a:t>Que pasa si tienes control sobre lo que cada persona quiere en un auto.</a:t>
            </a:r>
          </a:p>
          <a:p>
            <a:pPr lvl="1"/>
            <a:r>
              <a:rPr lang="es-MX" sz="1800" dirty="0"/>
              <a:t>Utilizaron Facebook para minar las opiniones de las personas y diseñar así los autos.</a:t>
            </a:r>
          </a:p>
          <a:p>
            <a:pPr lvl="1"/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1827175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Cómo lo vas a construir?</a:t>
            </a:r>
          </a:p>
          <a:p>
            <a:pPr lvl="1"/>
            <a:r>
              <a:rPr lang="es-MX" sz="2000" dirty="0" smtClean="0"/>
              <a:t>Mantenimiento </a:t>
            </a:r>
            <a:r>
              <a:rPr lang="es-MX" sz="2000" dirty="0"/>
              <a:t>predictivo*</a:t>
            </a:r>
          </a:p>
          <a:p>
            <a:pPr lvl="1"/>
            <a:r>
              <a:rPr lang="es-MX" sz="2000" dirty="0"/>
              <a:t>Ford creó algoritmos que basados en las piezas en piso, pueden crear nuevos prototipos basados en los gustos del cliente.</a:t>
            </a:r>
          </a:p>
          <a:p>
            <a:pPr lvl="1"/>
            <a:r>
              <a:rPr lang="es-MX" sz="2000" dirty="0"/>
              <a:t>Como vas a entrenar a tus obreros en línea, y es ese entrenamiento útil?</a:t>
            </a:r>
            <a:endParaRPr lang="en-US" sz="2000" dirty="0"/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831866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D67DB-6507-4F51-A64E-D088528ED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335E6-5E7D-49CD-87D5-1F2464B633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- Manejo dinámico de inventarios:</a:t>
            </a:r>
          </a:p>
          <a:p>
            <a:pPr lvl="1"/>
            <a:r>
              <a:rPr lang="es-MX" sz="2000" dirty="0"/>
              <a:t>Modelos predictivos de demanda y uso de inventario.</a:t>
            </a:r>
          </a:p>
          <a:p>
            <a:pPr lvl="2"/>
            <a:r>
              <a:rPr lang="es-MX" sz="2000" dirty="0"/>
              <a:t>Depende del producto, puede ajustarse dinámicamente</a:t>
            </a:r>
          </a:p>
          <a:p>
            <a:pPr lvl="2"/>
            <a:r>
              <a:rPr lang="es-MX" sz="2000" dirty="0"/>
              <a:t>Predicción de consumo en punto de venta</a:t>
            </a:r>
          </a:p>
          <a:p>
            <a:pPr lvl="1"/>
            <a:r>
              <a:rPr lang="es-MX" sz="2000" dirty="0"/>
              <a:t>Predicción de demanda en cuestión de transporte</a:t>
            </a:r>
          </a:p>
          <a:p>
            <a:pPr lvl="1"/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25196867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MX" sz="1800" dirty="0"/>
              <a:t>Preguntas:</a:t>
            </a:r>
          </a:p>
          <a:p>
            <a:pPr lvl="2"/>
            <a:r>
              <a:rPr lang="es-MX" sz="1800" dirty="0"/>
              <a:t>Que productos les parece que tendrán mayor demanda en estas tres fechas:</a:t>
            </a:r>
          </a:p>
          <a:p>
            <a:pPr lvl="3"/>
            <a:r>
              <a:rPr lang="es-MX" sz="1800" dirty="0"/>
              <a:t>Navidad</a:t>
            </a:r>
          </a:p>
          <a:p>
            <a:pPr lvl="3"/>
            <a:r>
              <a:rPr lang="es-MX" sz="1800" dirty="0"/>
              <a:t>Mundial de Futbol</a:t>
            </a:r>
          </a:p>
          <a:p>
            <a:pPr lvl="3"/>
            <a:r>
              <a:rPr lang="es-MX" sz="1800" dirty="0" err="1"/>
              <a:t>Dia</a:t>
            </a:r>
            <a:r>
              <a:rPr lang="es-MX" sz="1800" dirty="0"/>
              <a:t> de acción de gracias.</a:t>
            </a:r>
            <a:endParaRPr lang="en-US" sz="1800" dirty="0"/>
          </a:p>
          <a:p>
            <a:pPr lvl="2"/>
            <a:r>
              <a:rPr lang="es-MX" sz="1800" dirty="0"/>
              <a:t>Cómo medirían los efectos? Que </a:t>
            </a:r>
            <a:r>
              <a:rPr lang="es-MX" sz="1800" dirty="0" err="1"/>
              <a:t>necestarían</a:t>
            </a:r>
            <a:r>
              <a:rPr lang="es-MX" sz="1800" dirty="0"/>
              <a:t>?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322450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A82D2-2C5F-4FAA-A8BB-B48093E04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3CD6E-A914-4DF5-8C64-13E344069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No es propiamente Data </a:t>
            </a:r>
            <a:r>
              <a:rPr lang="es-MX" sz="1800" dirty="0" err="1"/>
              <a:t>Science</a:t>
            </a:r>
            <a:r>
              <a:rPr lang="es-MX" sz="1800" dirty="0"/>
              <a:t>.</a:t>
            </a:r>
          </a:p>
          <a:p>
            <a:endParaRPr lang="es-MX" sz="1800" dirty="0"/>
          </a:p>
          <a:p>
            <a:r>
              <a:rPr lang="es-MX" sz="1800" dirty="0"/>
              <a:t>Pero sin DS, </a:t>
            </a:r>
            <a:r>
              <a:rPr lang="es-MX" sz="1800" dirty="0" err="1"/>
              <a:t>IoT</a:t>
            </a:r>
            <a:r>
              <a:rPr lang="es-MX" sz="1800" dirty="0"/>
              <a:t> no sire absolutamente para nada.</a:t>
            </a:r>
          </a:p>
          <a:p>
            <a:pPr lvl="1"/>
            <a:r>
              <a:rPr lang="es-MX" sz="1800" dirty="0"/>
              <a:t>Hay </a:t>
            </a:r>
            <a:r>
              <a:rPr lang="es-MX" sz="1800" dirty="0" err="1"/>
              <a:t>multiples</a:t>
            </a:r>
            <a:r>
              <a:rPr lang="es-MX" sz="1800" dirty="0"/>
              <a:t> empresas que ofrecen </a:t>
            </a:r>
            <a:r>
              <a:rPr lang="es-MX" sz="1800" dirty="0" err="1"/>
              <a:t>IoT</a:t>
            </a:r>
            <a:r>
              <a:rPr lang="es-MX" sz="1800" dirty="0"/>
              <a:t> as a </a:t>
            </a:r>
            <a:r>
              <a:rPr lang="es-MX" sz="1800" dirty="0" err="1"/>
              <a:t>service</a:t>
            </a:r>
            <a:r>
              <a:rPr lang="es-MX" sz="1800" dirty="0"/>
              <a:t>……….. Y?</a:t>
            </a:r>
          </a:p>
          <a:p>
            <a:pPr lvl="1"/>
            <a:endParaRPr lang="es-MX" sz="1800" dirty="0"/>
          </a:p>
          <a:p>
            <a:pPr lvl="1"/>
            <a:r>
              <a:rPr lang="es-MX" sz="1800" dirty="0"/>
              <a:t>Un sensor, sin un análisis es inútil:</a:t>
            </a:r>
          </a:p>
          <a:p>
            <a:pPr lvl="2"/>
            <a:r>
              <a:rPr lang="es-MX" sz="1800" dirty="0"/>
              <a:t>Tradicionalmente el análisis lo hacemos nosotros.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A4EDD-DF68-4C45-97C0-2AD2DAFA4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073" y="1577975"/>
            <a:ext cx="214312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37795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20972B-F72F-46A2-B2B2-E2F2C2CAF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650753"/>
            <a:ext cx="5448300" cy="390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3088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Requisitos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Fundamentos de programación</a:t>
            </a:r>
          </a:p>
          <a:p>
            <a:r>
              <a:rPr lang="es-MX" dirty="0"/>
              <a:t>Bases de Datos</a:t>
            </a:r>
          </a:p>
          <a:p>
            <a:r>
              <a:rPr lang="es-MX" dirty="0"/>
              <a:t>Fundamentos de desarrollo web</a:t>
            </a:r>
          </a:p>
          <a:p>
            <a:r>
              <a:rPr lang="es-MX" dirty="0"/>
              <a:t>Principios de Negocios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99F555-C9BB-42B2-B435-C5D9532ED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540926"/>
            <a:ext cx="3861087" cy="408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7570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3ABDD5-7E0C-4223-9A06-71F726FE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28" y="508000"/>
            <a:ext cx="5025132" cy="408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978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92C57-D2EE-4D27-9505-763AC709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64935-8A32-4087-B7D7-881718E24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s-MX" sz="1600" dirty="0"/>
              <a:t>Económico</a:t>
            </a:r>
          </a:p>
          <a:p>
            <a:pPr lvl="1"/>
            <a:r>
              <a:rPr lang="es-MX" sz="1600" dirty="0"/>
              <a:t>De que te sirven sensores de decenas de miles de dólares en un auto que cesta miles de dólares?</a:t>
            </a:r>
          </a:p>
          <a:p>
            <a:pPr lvl="1"/>
            <a:r>
              <a:rPr lang="es-MX" sz="1600" dirty="0"/>
              <a:t>El sensor debe ofrecer valor agregado que justifique su precio:</a:t>
            </a:r>
          </a:p>
          <a:p>
            <a:pPr lvl="2"/>
            <a:r>
              <a:rPr lang="es-MX" sz="1600" dirty="0"/>
              <a:t>Pagarían ustedes 20,000 pesos más por una cámara</a:t>
            </a:r>
            <a:r>
              <a:rPr lang="en-US" sz="1600" dirty="0"/>
              <a:t> de </a:t>
            </a:r>
            <a:r>
              <a:rPr lang="en-US" sz="1600" dirty="0" err="1"/>
              <a:t>reversa</a:t>
            </a:r>
            <a:endParaRPr lang="en-US" sz="1600" dirty="0"/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</a:t>
            </a:r>
            <a:r>
              <a:rPr lang="en-US" sz="1600" dirty="0" err="1"/>
              <a:t>ustedes</a:t>
            </a:r>
            <a:r>
              <a:rPr lang="en-US" sz="1600" dirty="0"/>
              <a:t> 4,000 pesos </a:t>
            </a:r>
            <a:r>
              <a:rPr lang="en-US" sz="1600" dirty="0" err="1"/>
              <a:t>más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cámara</a:t>
            </a:r>
            <a:r>
              <a:rPr lang="en-US" sz="1600" dirty="0"/>
              <a:t> de </a:t>
            </a:r>
            <a:r>
              <a:rPr lang="en-US" sz="1600" dirty="0" err="1"/>
              <a:t>refrigerador</a:t>
            </a:r>
            <a:r>
              <a:rPr lang="en-US" sz="1600" dirty="0"/>
              <a:t>.</a:t>
            </a:r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300 pesos mas </a:t>
            </a:r>
            <a:r>
              <a:rPr lang="en-US" sz="1600" dirty="0" err="1"/>
              <a:t>si</a:t>
            </a:r>
            <a:r>
              <a:rPr lang="en-US" sz="1600" dirty="0"/>
              <a:t> no </a:t>
            </a:r>
            <a:r>
              <a:rPr lang="en-US" sz="1600" dirty="0" err="1"/>
              <a:t>tienen</a:t>
            </a:r>
            <a:r>
              <a:rPr lang="en-US" sz="1600" dirty="0"/>
              <a:t> que </a:t>
            </a:r>
            <a:r>
              <a:rPr lang="en-US" sz="1600" dirty="0" err="1"/>
              <a:t>hacer</a:t>
            </a:r>
            <a:r>
              <a:rPr lang="en-US" sz="1600" dirty="0"/>
              <a:t> fila </a:t>
            </a:r>
            <a:r>
              <a:rPr lang="en-US" sz="1600" dirty="0" err="1"/>
              <a:t>en</a:t>
            </a:r>
            <a:r>
              <a:rPr lang="en-US" sz="1600" dirty="0"/>
              <a:t> el super</a:t>
            </a:r>
            <a:r>
              <a:rPr lang="en-US" sz="1600" dirty="0" smtClean="0"/>
              <a:t>?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0134107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B</a:t>
            </a:r>
            <a:r>
              <a:rPr lang="en-US" sz="1600" dirty="0" err="1"/>
              <a:t>ien</a:t>
            </a:r>
            <a:r>
              <a:rPr lang="en-US" sz="1600" dirty="0"/>
              <a:t> </a:t>
            </a:r>
            <a:r>
              <a:rPr lang="en-US" sz="1600" dirty="0" err="1"/>
              <a:t>diseñado</a:t>
            </a:r>
            <a:r>
              <a:rPr lang="en-US" sz="1600" dirty="0"/>
              <a:t>:</a:t>
            </a:r>
          </a:p>
          <a:p>
            <a:pPr lvl="1"/>
            <a:r>
              <a:rPr lang="es-MX" sz="1600" dirty="0"/>
              <a:t>Si tienen sensores de hornos, vale la pena monitorearlo cada segundo?</a:t>
            </a:r>
          </a:p>
          <a:p>
            <a:pPr lvl="2"/>
            <a:r>
              <a:rPr lang="es-MX" sz="1600" dirty="0"/>
              <a:t>Cada cuando? Como lo diseñarían?</a:t>
            </a:r>
          </a:p>
          <a:p>
            <a:pPr lvl="1"/>
            <a:r>
              <a:rPr lang="es-MX" sz="1600" dirty="0"/>
              <a:t>Vale la pena monitorear cada cliente que entra a la tienda?</a:t>
            </a:r>
          </a:p>
          <a:p>
            <a:pPr lvl="2"/>
            <a:r>
              <a:rPr lang="es-MX" sz="1600" dirty="0"/>
              <a:t>Se debe?</a:t>
            </a:r>
          </a:p>
          <a:p>
            <a:pPr lvl="1"/>
            <a:r>
              <a:rPr lang="es-MX" sz="1600" dirty="0"/>
              <a:t>Vale la pena monitorear el rendimiento de los estudiantes por ciclo o por día?</a:t>
            </a:r>
          </a:p>
          <a:p>
            <a:pPr lvl="2"/>
            <a:r>
              <a:rPr lang="es-MX" sz="1600" dirty="0"/>
              <a:t>Tabletas, sentimientos, </a:t>
            </a:r>
            <a:r>
              <a:rPr lang="es-MX" sz="1600" dirty="0" err="1" smtClean="0"/>
              <a:t>etc</a:t>
            </a:r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4138132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"/>
          <p:cNvSpPr txBox="1">
            <a:spLocks noGrp="1"/>
          </p:cNvSpPr>
          <p:nvPr>
            <p:ph type="title" idx="4294967295"/>
          </p:nvPr>
        </p:nvSpPr>
        <p:spPr>
          <a:xfrm>
            <a:off x="2118750" y="1576950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Want big impact?</a:t>
            </a:r>
            <a:endParaRPr b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BIG IMAGE</a:t>
            </a:r>
            <a:endParaRPr/>
          </a:p>
        </p:txBody>
      </p:sp>
      <p:sp>
        <p:nvSpPr>
          <p:cNvPr id="315" name="Google Shape;315;p2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034823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Casos de uso de la Ciencia de Datos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Donde se come la Data </a:t>
            </a:r>
            <a:r>
              <a:rPr lang="es-MX" dirty="0" err="1" smtClean="0"/>
              <a:t>Science</a:t>
            </a:r>
            <a:r>
              <a:rPr lang="es-MX" dirty="0" smtClean="0"/>
              <a:t>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78081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The world is now awash in data and we can see consumers in a lot clearer ways</a:t>
            </a:r>
            <a:r>
              <a:rPr lang="en-US" i="0" dirty="0" smtClean="0"/>
              <a:t>.</a:t>
            </a:r>
          </a:p>
          <a:p>
            <a:pPr marL="0" lvl="0" indent="0">
              <a:buNone/>
            </a:pPr>
            <a:endParaRPr lang="en" dirty="0" smtClean="0"/>
          </a:p>
          <a:p>
            <a:pPr marL="0" lvl="0" indent="0" algn="r">
              <a:buNone/>
            </a:pPr>
            <a:r>
              <a:rPr lang="es-MX" i="0" dirty="0"/>
              <a:t>Max </a:t>
            </a:r>
            <a:r>
              <a:rPr lang="es-MX" i="0" dirty="0" err="1"/>
              <a:t>Levchin</a:t>
            </a:r>
            <a:r>
              <a:rPr lang="es-MX" i="0" dirty="0"/>
              <a:t>, PayPal </a:t>
            </a:r>
            <a:r>
              <a:rPr lang="es-MX" i="0" dirty="0" err="1"/>
              <a:t>co-founder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106215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Picture 4" descr="Screen Shot 2017-12-03 at 11.11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22" y="1576074"/>
            <a:ext cx="3358934" cy="2800649"/>
          </a:xfrm>
          <a:prstGeom prst="rect">
            <a:avLst/>
          </a:prstGeom>
        </p:spPr>
      </p:pic>
      <p:pic>
        <p:nvPicPr>
          <p:cNvPr id="7" name="Picture 6" descr="Screen Shot 2017-12-03 at 11.1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096" y="1530719"/>
            <a:ext cx="4025567" cy="296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1710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EC4108-FE12-4DDF-8DEA-397586761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sz="2100" dirty="0"/>
          </a:p>
          <a:p>
            <a:endParaRPr lang="en-US" sz="2100" dirty="0"/>
          </a:p>
          <a:p>
            <a:r>
              <a:rPr lang="en-US" sz="2100" dirty="0"/>
              <a:t>Data Science and Cognitive Intelligence: IT, Marketing, </a:t>
            </a:r>
            <a:r>
              <a:rPr lang="en-US" sz="2100" dirty="0" err="1"/>
              <a:t>Operaciones</a:t>
            </a:r>
            <a:endParaRPr lang="en-US" sz="2100" dirty="0"/>
          </a:p>
          <a:p>
            <a:pPr marL="0" indent="0">
              <a:buNone/>
            </a:pPr>
            <a:endParaRPr lang="en-US" sz="2100" dirty="0"/>
          </a:p>
          <a:p>
            <a:r>
              <a:rPr lang="en-US" sz="2100" dirty="0"/>
              <a:t>Global Supply Chain and Analytics Group: </a:t>
            </a:r>
            <a:r>
              <a:rPr lang="en-US" sz="2100" dirty="0" err="1"/>
              <a:t>Procesos</a:t>
            </a:r>
            <a:r>
              <a:rPr lang="en-US" sz="2100" dirty="0"/>
              <a:t> </a:t>
            </a:r>
            <a:r>
              <a:rPr lang="en-US" sz="2100" dirty="0" err="1"/>
              <a:t>Internos</a:t>
            </a:r>
            <a:r>
              <a:rPr lang="en-US" sz="2100" dirty="0"/>
              <a:t>, Delivery</a:t>
            </a:r>
          </a:p>
          <a:p>
            <a:endParaRPr lang="en-US" sz="2100" dirty="0"/>
          </a:p>
          <a:p>
            <a:r>
              <a:rPr lang="en-US" sz="2100" dirty="0"/>
              <a:t>Big Data and Artificial Intelligence Systems: </a:t>
            </a:r>
            <a:r>
              <a:rPr lang="en-US" sz="2100" dirty="0" err="1"/>
              <a:t>Startupera</a:t>
            </a:r>
            <a:r>
              <a:rPr lang="en-US" sz="2100" dirty="0"/>
              <a:t> (Palo Alto)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818" y="1380926"/>
            <a:ext cx="2873180" cy="65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689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Clientes</a:t>
            </a:r>
            <a:r>
              <a:rPr lang="en-US" dirty="0"/>
              <a:t>:</a:t>
            </a:r>
          </a:p>
          <a:p>
            <a:pPr lvl="1"/>
            <a:r>
              <a:rPr lang="en-US" sz="2100" dirty="0"/>
              <a:t>Churn Rate (</a:t>
            </a:r>
            <a:r>
              <a:rPr lang="en-US" sz="2100" dirty="0" err="1"/>
              <a:t>Grado</a:t>
            </a:r>
            <a:r>
              <a:rPr lang="en-US" sz="2100" dirty="0"/>
              <a:t> de </a:t>
            </a:r>
            <a:r>
              <a:rPr lang="en-US" sz="2100" dirty="0" err="1"/>
              <a:t>abandono</a:t>
            </a:r>
            <a:r>
              <a:rPr lang="en-US" sz="2100" dirty="0"/>
              <a:t>): Se </a:t>
            </a:r>
            <a:r>
              <a:rPr lang="en-US" sz="2100" dirty="0" err="1"/>
              <a:t>crean</a:t>
            </a:r>
            <a:r>
              <a:rPr lang="en-US" sz="2100" dirty="0"/>
              <a:t> </a:t>
            </a:r>
            <a:r>
              <a:rPr lang="en-US" sz="2100" dirty="0" err="1"/>
              <a:t>modelos</a:t>
            </a:r>
            <a:r>
              <a:rPr lang="en-US" sz="2100" dirty="0"/>
              <a:t> </a:t>
            </a:r>
            <a:r>
              <a:rPr lang="en-US" sz="2100" dirty="0" err="1"/>
              <a:t>analíticos</a:t>
            </a:r>
            <a:r>
              <a:rPr lang="en-US" sz="2100" dirty="0"/>
              <a:t> </a:t>
            </a:r>
            <a:r>
              <a:rPr lang="en-US" sz="2100" dirty="0" err="1"/>
              <a:t>para</a:t>
            </a:r>
            <a:r>
              <a:rPr lang="en-US" sz="2100" dirty="0"/>
              <a:t> </a:t>
            </a:r>
            <a:r>
              <a:rPr lang="en-US" sz="2100" dirty="0" err="1"/>
              <a:t>identificar</a:t>
            </a:r>
            <a:r>
              <a:rPr lang="en-US" sz="2100" dirty="0"/>
              <a:t> </a:t>
            </a:r>
            <a:r>
              <a:rPr lang="en-US" sz="2100" dirty="0" err="1"/>
              <a:t>potencial</a:t>
            </a:r>
            <a:r>
              <a:rPr lang="en-US" sz="2100" dirty="0"/>
              <a:t> </a:t>
            </a:r>
            <a:r>
              <a:rPr lang="en-US" sz="2100" dirty="0" err="1"/>
              <a:t>abandono</a:t>
            </a:r>
            <a:r>
              <a:rPr lang="en-US" sz="2100" dirty="0"/>
              <a:t> del </a:t>
            </a:r>
            <a:r>
              <a:rPr lang="en-US" sz="2100" dirty="0" err="1"/>
              <a:t>servicio</a:t>
            </a:r>
            <a:r>
              <a:rPr lang="en-US" sz="2100" dirty="0"/>
              <a:t>. </a:t>
            </a:r>
          </a:p>
          <a:p>
            <a:pPr lvl="2"/>
            <a:r>
              <a:rPr lang="en-US" sz="1500" dirty="0" err="1"/>
              <a:t>Precio</a:t>
            </a:r>
            <a:r>
              <a:rPr lang="en-US" sz="1500" dirty="0"/>
              <a:t>, </a:t>
            </a:r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,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en-US" sz="1500" dirty="0" err="1"/>
              <a:t>insuficiente</a:t>
            </a:r>
            <a:r>
              <a:rPr lang="en-US" sz="1500" dirty="0"/>
              <a:t>,  </a:t>
            </a:r>
            <a:r>
              <a:rPr lang="en-US" sz="1500" dirty="0" err="1"/>
              <a:t>Servicio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endParaRPr lang="en-US" sz="1500" dirty="0"/>
          </a:p>
          <a:p>
            <a:pPr lvl="2"/>
            <a:r>
              <a:rPr lang="en-US" sz="1500" dirty="0" err="1"/>
              <a:t>Soluciones</a:t>
            </a:r>
            <a:r>
              <a:rPr lang="en-US" sz="1500" dirty="0"/>
              <a:t>:</a:t>
            </a:r>
          </a:p>
          <a:p>
            <a:pPr lvl="3"/>
            <a:r>
              <a:rPr lang="en-US" sz="1500" dirty="0" err="1"/>
              <a:t>Precios</a:t>
            </a:r>
            <a:r>
              <a:rPr lang="en-US" sz="1500" dirty="0"/>
              <a:t> </a:t>
            </a:r>
            <a:r>
              <a:rPr lang="en-US" sz="1500" dirty="0" err="1"/>
              <a:t>Dinámicos</a:t>
            </a:r>
            <a:r>
              <a:rPr lang="en-US" sz="1500" dirty="0"/>
              <a:t> (</a:t>
            </a:r>
            <a:r>
              <a:rPr lang="en-US" sz="1500" dirty="0" err="1"/>
              <a:t>Uber</a:t>
            </a:r>
            <a:r>
              <a:rPr lang="en-US" sz="1500" dirty="0"/>
              <a:t>, </a:t>
            </a:r>
            <a:r>
              <a:rPr lang="en-US" sz="1500" dirty="0" err="1"/>
              <a:t>Airbnb</a:t>
            </a:r>
            <a:r>
              <a:rPr lang="en-US" sz="1500" dirty="0"/>
              <a:t>)</a:t>
            </a:r>
          </a:p>
          <a:p>
            <a:pPr lvl="3"/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mr-IN" sz="1500" dirty="0"/>
              <a:t>–</a:t>
            </a:r>
            <a:r>
              <a:rPr lang="en-US" sz="1500" dirty="0"/>
              <a:t> </a:t>
            </a:r>
            <a:r>
              <a:rPr lang="en-US" sz="1500" dirty="0" err="1"/>
              <a:t>Infraestructura</a:t>
            </a:r>
            <a:endParaRPr lang="en-US" sz="1500" dirty="0"/>
          </a:p>
          <a:p>
            <a:pPr lvl="3"/>
            <a:r>
              <a:rPr lang="en-US" sz="1500" dirty="0" err="1"/>
              <a:t>Perfilamiento</a:t>
            </a:r>
            <a:r>
              <a:rPr lang="en-US" sz="1500" dirty="0"/>
              <a:t> de </a:t>
            </a:r>
            <a:r>
              <a:rPr lang="en-US" sz="1500" dirty="0" err="1"/>
              <a:t>clientes</a:t>
            </a:r>
            <a:r>
              <a:rPr lang="en-US" sz="1500" dirty="0"/>
              <a:t> </a:t>
            </a:r>
          </a:p>
          <a:p>
            <a:pPr lvl="3"/>
            <a:r>
              <a:rPr lang="en-US" sz="1500" dirty="0" err="1"/>
              <a:t>Entrenamiento</a:t>
            </a:r>
            <a:r>
              <a:rPr lang="en-US" sz="1500" dirty="0"/>
              <a:t> y </a:t>
            </a:r>
            <a:r>
              <a:rPr lang="en-US" sz="1500" dirty="0" err="1"/>
              <a:t>personalizacion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r>
              <a:rPr lang="en-US" sz="15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383188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err="1"/>
              <a:t>Infraestructura</a:t>
            </a:r>
            <a:r>
              <a:rPr lang="en-US" sz="2800" dirty="0"/>
              <a:t>:</a:t>
            </a:r>
          </a:p>
          <a:p>
            <a:pPr lvl="1"/>
            <a:r>
              <a:rPr lang="en-US" sz="2000" dirty="0" err="1"/>
              <a:t>Persistencia</a:t>
            </a:r>
            <a:r>
              <a:rPr lang="en-US" sz="2000" dirty="0"/>
              <a:t> de la Red: </a:t>
            </a:r>
            <a:r>
              <a:rPr lang="en-US" sz="2000" dirty="0" err="1"/>
              <a:t>Garantizar</a:t>
            </a:r>
            <a:r>
              <a:rPr lang="en-US" sz="2000" dirty="0"/>
              <a:t> </a:t>
            </a:r>
            <a:r>
              <a:rPr lang="en-US" sz="2000" dirty="0" err="1"/>
              <a:t>cobertura</a:t>
            </a:r>
            <a:r>
              <a:rPr lang="en-US" sz="2000" dirty="0"/>
              <a:t> y </a:t>
            </a:r>
            <a:r>
              <a:rPr lang="en-US" sz="2000" dirty="0" err="1"/>
              <a:t>servicio</a:t>
            </a:r>
            <a:r>
              <a:rPr lang="en-US" sz="2000" dirty="0"/>
              <a:t> con </a:t>
            </a:r>
            <a:r>
              <a:rPr lang="en-US" sz="2000" dirty="0" err="1"/>
              <a:t>grados</a:t>
            </a:r>
            <a:r>
              <a:rPr lang="en-US" sz="2000" dirty="0"/>
              <a:t> de </a:t>
            </a:r>
            <a:r>
              <a:rPr lang="en-US" sz="2000" dirty="0" err="1"/>
              <a:t>confianza</a:t>
            </a:r>
            <a:r>
              <a:rPr lang="en-US" sz="2000" dirty="0"/>
              <a:t>.</a:t>
            </a:r>
          </a:p>
          <a:p>
            <a:pPr lvl="2"/>
            <a:r>
              <a:rPr lang="en-US" sz="1600" dirty="0" err="1"/>
              <a:t>Mantenimiento</a:t>
            </a:r>
            <a:r>
              <a:rPr lang="en-US" sz="1600" dirty="0"/>
              <a:t> </a:t>
            </a:r>
            <a:r>
              <a:rPr lang="en-US" sz="1600" dirty="0" err="1"/>
              <a:t>predictivo</a:t>
            </a:r>
            <a:r>
              <a:rPr lang="en-US" sz="1600" dirty="0"/>
              <a:t>: </a:t>
            </a:r>
            <a:r>
              <a:rPr lang="en-US" sz="1600" dirty="0" err="1"/>
              <a:t>Predecir</a:t>
            </a:r>
            <a:r>
              <a:rPr lang="en-US" sz="1600" dirty="0"/>
              <a:t> </a:t>
            </a:r>
            <a:r>
              <a:rPr lang="en-US" sz="1600" dirty="0" err="1"/>
              <a:t>cuando</a:t>
            </a:r>
            <a:r>
              <a:rPr lang="en-US" sz="1600" dirty="0"/>
              <a:t> </a:t>
            </a:r>
            <a:r>
              <a:rPr lang="en-US" sz="1600" dirty="0" err="1"/>
              <a:t>va</a:t>
            </a:r>
            <a:r>
              <a:rPr lang="en-US" sz="1600" dirty="0"/>
              <a:t> a </a:t>
            </a:r>
            <a:r>
              <a:rPr lang="en-US" sz="1600" dirty="0" err="1"/>
              <a:t>haber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baja</a:t>
            </a:r>
            <a:r>
              <a:rPr lang="en-US" sz="1600" dirty="0"/>
              <a:t> de </a:t>
            </a:r>
            <a:r>
              <a:rPr lang="en-US" sz="1600" dirty="0" err="1"/>
              <a:t>servicio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:</a:t>
            </a:r>
          </a:p>
          <a:p>
            <a:pPr lvl="3"/>
            <a:r>
              <a:rPr lang="en-US" sz="1600" dirty="0" err="1"/>
              <a:t>Sobrecarga</a:t>
            </a:r>
            <a:r>
              <a:rPr lang="en-US" sz="1600" dirty="0"/>
              <a:t> en la </a:t>
            </a:r>
            <a:r>
              <a:rPr lang="en-US" sz="1600" dirty="0" err="1"/>
              <a:t>linea</a:t>
            </a:r>
            <a:endParaRPr lang="en-US" sz="1600" dirty="0"/>
          </a:p>
          <a:p>
            <a:pPr lvl="4"/>
            <a:r>
              <a:rPr lang="en-US" sz="1600" dirty="0" err="1"/>
              <a:t>Eventos</a:t>
            </a:r>
            <a:r>
              <a:rPr lang="en-US" sz="1600" dirty="0"/>
              <a:t> </a:t>
            </a:r>
            <a:r>
              <a:rPr lang="en-US" sz="1600" dirty="0" err="1"/>
              <a:t>masivos</a:t>
            </a:r>
            <a:r>
              <a:rPr lang="en-US" sz="1600" dirty="0"/>
              <a:t> (</a:t>
            </a:r>
            <a:r>
              <a:rPr lang="en-US" sz="1600" dirty="0" err="1"/>
              <a:t>Terremotos</a:t>
            </a:r>
            <a:r>
              <a:rPr lang="en-US" sz="1600" dirty="0"/>
              <a:t>)</a:t>
            </a:r>
          </a:p>
          <a:p>
            <a:pPr lvl="3"/>
            <a:r>
              <a:rPr lang="en-US" sz="1600" dirty="0" err="1"/>
              <a:t>Desastre</a:t>
            </a:r>
            <a:r>
              <a:rPr lang="en-US" sz="1600" dirty="0"/>
              <a:t> </a:t>
            </a:r>
            <a:r>
              <a:rPr lang="en-US" sz="1600" dirty="0" smtClean="0"/>
              <a:t>Natural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81573188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7460</TotalTime>
  <Words>1033</Words>
  <Application>Microsoft Office PowerPoint</Application>
  <PresentationFormat>Presentación en pantalla (16:9)</PresentationFormat>
  <Paragraphs>157</Paragraphs>
  <Slides>34</Slides>
  <Notes>5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34</vt:i4>
      </vt:variant>
    </vt:vector>
  </HeadingPairs>
  <TitlesOfParts>
    <vt:vector size="39" baseType="lpstr">
      <vt:lpstr>Roboto Condensed</vt:lpstr>
      <vt:lpstr>Roboto Condensed Light</vt:lpstr>
      <vt:lpstr>Arial</vt:lpstr>
      <vt:lpstr>Arvo</vt:lpstr>
      <vt:lpstr>Salerio template</vt:lpstr>
      <vt:lpstr>Tecnologías de la Información</vt:lpstr>
      <vt:lpstr>Anuncios parroquiales</vt:lpstr>
      <vt:lpstr>Requisitos</vt:lpstr>
      <vt:lpstr>Casos de uso de la Ciencia de Datos</vt:lpstr>
      <vt:lpstr>Presentación de PowerPoint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-IT</vt:lpstr>
      <vt:lpstr>Ciencia de Datos en el Mercado de Servicios -TI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Presentación de PowerPoint</vt:lpstr>
      <vt:lpstr>Ciencia de Datos en el Mercado de Servicios -Transporte</vt:lpstr>
      <vt:lpstr>Ciencia de Datos en el Mercado de Servicios -Transporte</vt:lpstr>
      <vt:lpstr>Presentación de PowerPoint</vt:lpstr>
      <vt:lpstr>Ciencia de Datos en el Mercado de Servicios -Transporte</vt:lpstr>
      <vt:lpstr>Ciencia de Datos en el mercado manufacturero - Automotriz </vt:lpstr>
      <vt:lpstr>Ciencia de Datos en el mercado manufacturero - Automotriz </vt:lpstr>
      <vt:lpstr>Ciencia de Datos en el mercado manufacturero - Automotriz </vt:lpstr>
      <vt:lpstr>Ciencia de Datos en el mercado manufacturero</vt:lpstr>
      <vt:lpstr>Ciencia de Datos en el mercado manufacturero</vt:lpstr>
      <vt:lpstr>Internet de las cosas (IoT)</vt:lpstr>
      <vt:lpstr>Presentación de PowerPoint</vt:lpstr>
      <vt:lpstr>Presentación de PowerPoint</vt:lpstr>
      <vt:lpstr>Presentación de PowerPoint</vt:lpstr>
      <vt:lpstr>Internet de las cosas (IoT)</vt:lpstr>
      <vt:lpstr>Internet de las cosas (IoT)</vt:lpstr>
      <vt:lpstr>Want big impact? USE BIG IMAGE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27</cp:revision>
  <dcterms:modified xsi:type="dcterms:W3CDTF">2019-01-23T21:54:50Z</dcterms:modified>
</cp:coreProperties>
</file>